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4" r:id="rId4"/>
    <p:sldId id="297" r:id="rId5"/>
    <p:sldId id="298" r:id="rId6"/>
    <p:sldId id="300" r:id="rId7"/>
    <p:sldId id="301" r:id="rId8"/>
    <p:sldId id="303" r:id="rId9"/>
    <p:sldId id="304" r:id="rId10"/>
    <p:sldId id="305" r:id="rId11"/>
    <p:sldId id="307" r:id="rId12"/>
    <p:sldId id="328" r:id="rId13"/>
    <p:sldId id="321" r:id="rId14"/>
    <p:sldId id="320" r:id="rId15"/>
    <p:sldId id="322" r:id="rId16"/>
    <p:sldId id="323" r:id="rId17"/>
    <p:sldId id="324" r:id="rId18"/>
    <p:sldId id="325" r:id="rId19"/>
    <p:sldId id="326" r:id="rId20"/>
    <p:sldId id="329" r:id="rId21"/>
    <p:sldId id="327" r:id="rId22"/>
    <p:sldId id="330" r:id="rId23"/>
    <p:sldId id="331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4000" dirty="0"/>
            <a:t>Po kome je novi apsolutizam dobio ime?</a:t>
          </a:r>
          <a:endParaRPr lang="en-US" sz="4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Kako su nazivali činovnike u doba </a:t>
          </a:r>
          <a:r>
            <a:rPr lang="hr-HR" sz="3600" b="0" dirty="0" err="1"/>
            <a:t>neoapsolutizma</a:t>
          </a:r>
          <a:r>
            <a:rPr lang="hr-HR" sz="3600" b="0" dirty="0"/>
            <a:t>? Kojim su se jezikom služili?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Koje se stranke pojavljuju na zasjedanju? Navedi razlike u njihovim stajalištima.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</a:t>
          </a:r>
          <a:r>
            <a:rPr lang="hr-HR" sz="3600" b="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</a:t>
          </a:r>
          <a:r>
            <a:rPr lang="hr-HR" sz="3600" b="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/>
            <a:t>Zašto je Sabor raspušten?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Koji zakonski članak je jedino potvrđen? O čemu govori?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Što je Austro-ugarska nagodba? Dopuni dijelove prikaza Nagodbe koji nedostaju.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Objasni podijeljenost hrvatskih zemalja.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Koje je godine sklopljena Hrvatsko-ugarska nagodba?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Kako su Nagodbom uređeni odnosi između Hrvatske i Ugarske?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Odredi pozitivne i negativne odredbe Hrvatsko-ugarske nagodbe.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Prepoznaj dokument na slici. Što znaš o njemu?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</a:t>
          </a:r>
          <a:r>
            <a:rPr lang="hr-HR" sz="3600" b="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Zašto je Ivan Mažuranić nazvan banom pučaninom?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Koji su Mažuranićevi zakoni modernizirali upravu?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Navedi i objasni koje su promjene uvedene u školstvu.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Zašto je i kada Mažuranić prestao biti banom?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njemu?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Navedi pozitivna i negativna obilježja banovanja </a:t>
          </a:r>
          <a:r>
            <a:rPr lang="hr-HR" sz="2800" b="0" dirty="0"/>
            <a:t>Khuen-</a:t>
          </a:r>
          <a:r>
            <a:rPr lang="hr-HR" sz="2800" b="0" dirty="0" err="1"/>
            <a:t>Hédervárya</a:t>
          </a:r>
          <a:r>
            <a:rPr lang="hr-HR" sz="2800" b="0" dirty="0"/>
            <a:t>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2800" b="0" dirty="0"/>
            <a:t>Tko je imao jednu od ključnih uloga u razvoju kulture i školstva u vrijeme banovanja Khuen-</a:t>
          </a:r>
          <a:r>
            <a:rPr lang="hr-HR" sz="2800" b="0" dirty="0" err="1"/>
            <a:t>Hédervárya</a:t>
          </a:r>
          <a:r>
            <a:rPr lang="hr-HR" sz="2800" b="0" dirty="0"/>
            <a:t>?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Koji je uzrok Khuen-</a:t>
          </a:r>
          <a:r>
            <a:rPr lang="hr-HR" sz="3200" b="0" dirty="0" err="1"/>
            <a:t>Héderváryjeva</a:t>
          </a:r>
          <a:r>
            <a:rPr lang="hr-HR" sz="3200" b="0" dirty="0"/>
            <a:t> odlaska iz Hrvatske? 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4000" b="0" dirty="0"/>
            <a:t>Kakav je bio odnos vlasti prema tisku i novinarima?</a:t>
          </a:r>
          <a:endParaRPr lang="en-US" sz="4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Navedi glavne </a:t>
          </a:r>
          <a:r>
            <a:rPr lang="hr-HR" sz="3600" b="0"/>
            <a:t>oslonce aposlutističke </a:t>
          </a:r>
          <a:r>
            <a:rPr lang="hr-HR" sz="3600" b="0" dirty="0"/>
            <a:t>vladavine Franje Josipa I.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2800" b="0" dirty="0"/>
            <a:t>Koji su razlozi slabe političke aktivnosti hrvatskog seljaštva do početka XX. stoljeća?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Kada je osnovana HPSS i koja je bila glavna zadaća stranke?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Prepoznaj osobu. Što znaš </a:t>
          </a:r>
          <a:r>
            <a:rPr lang="hr-HR" sz="3600" b="0"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hr-HR" sz="3600" b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/>
            <a:t>Što je uzrokovalo slom </a:t>
          </a:r>
          <a:r>
            <a:rPr lang="hr-HR" sz="3600" b="0" dirty="0" err="1"/>
            <a:t>neoapsolutizma</a:t>
          </a:r>
          <a:r>
            <a:rPr lang="hr-HR" sz="3600" b="0" dirty="0"/>
            <a:t>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Koliko</a:t>
          </a:r>
          <a:r>
            <a:rPr lang="hr-HR" sz="3600" b="0" baseline="0" dirty="0">
              <a:latin typeface="Arial" panose="020B0604020202020204" pitchFamily="34" charset="0"/>
              <a:cs typeface="Arial" panose="020B0604020202020204" pitchFamily="34" charset="0"/>
            </a:rPr>
            <a:t> je trajao novi apsolutizam?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latin typeface="Arial" panose="020B0604020202020204" pitchFamily="34" charset="0"/>
              <a:cs typeface="Arial" panose="020B0604020202020204" pitchFamily="34" charset="0"/>
            </a:rPr>
            <a:t>Prepoznaj dokument na slici. Što znaš o njemu?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/>
            <a:t>Što je, prema carevoj naredbi, bio zadatak Hrvatskog sabora 1861. godine?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Što je morao odlučiti Sabor 1861.?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Po kome je novi apsolutizam dobio ime?</a:t>
          </a:r>
          <a:endParaRPr lang="en-US" sz="4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Kako su nazivali činovnike u doba </a:t>
          </a:r>
          <a:r>
            <a:rPr lang="hr-HR" sz="3600" b="0" kern="1200" dirty="0" err="1"/>
            <a:t>neoapsolutizma</a:t>
          </a:r>
          <a:r>
            <a:rPr lang="hr-HR" sz="3600" b="0" kern="1200" dirty="0"/>
            <a:t>? Kojim su se jezikom služili?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Koje se stranke pojavljuju na zasjedanju? Navedi razlike u njihovim stajalištima.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</a:t>
          </a:r>
          <a:r>
            <a:rPr lang="hr-HR" sz="3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</a:t>
          </a:r>
          <a:r>
            <a:rPr lang="hr-HR" sz="3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Zašto je Sabor raspušten?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Koji zakonski članak je jedino potvrđen? O čemu govori?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Što je Austro-ugarska nagodba? Dopuni dijelove prikaza Nagodbe koji nedostaju.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Objasni podijeljenost hrvatskih zemalja.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Koje je godine sklopljena Hrvatsko-ugarska nagodba?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Kako su Nagodbom uređeni odnosi između Hrvatske i Ugarske?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0" y="83180"/>
          <a:ext cx="3491587" cy="2217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387954" y="451737"/>
          <a:ext cx="3491587" cy="221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Odredi pozitivne i negativne odredbe Hrvatsko-ugarske nagodbe.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954" y="451737"/>
        <a:ext cx="3491587" cy="22171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dokument na slici. Što znaš o njemu?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</a:t>
          </a:r>
          <a:r>
            <a:rPr lang="hr-HR" sz="3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Zašto je Ivan Mažuranić nazvan banom pučaninom?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Koji su Mažuranićevi zakoni modernizirali upravu?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Navedi i objasni koje su promjene uvedene u školstvu.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Zašto je i kada Mažuranić prestao biti banom?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njemu?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0" y="83180"/>
          <a:ext cx="3491587" cy="2217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387954" y="451737"/>
          <a:ext cx="3491587" cy="221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Navedi pozitivna i negativna obilježja banovanja </a:t>
          </a:r>
          <a:r>
            <a:rPr lang="hr-HR" sz="2800" b="0" kern="1200" dirty="0"/>
            <a:t>Khuen-</a:t>
          </a:r>
          <a:r>
            <a:rPr lang="hr-HR" sz="2800" b="0" kern="1200" dirty="0" err="1"/>
            <a:t>Hédervárya</a:t>
          </a:r>
          <a:r>
            <a:rPr lang="hr-HR" sz="2800" b="0" kern="1200" dirty="0"/>
            <a:t>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954" y="451737"/>
        <a:ext cx="3491587" cy="2217158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/>
            <a:t>Tko je imao jednu od ključnih uloga u razvoju kulture i školstva u vrijeme banovanja Khuen-</a:t>
          </a:r>
          <a:r>
            <a:rPr lang="hr-HR" sz="2800" b="0" kern="1200" dirty="0" err="1"/>
            <a:t>Hédervárya</a:t>
          </a:r>
          <a:r>
            <a:rPr lang="hr-HR" sz="2800" b="0" kern="1200" dirty="0"/>
            <a:t>?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Koji je uzrok Khuen-</a:t>
          </a:r>
          <a:r>
            <a:rPr lang="hr-HR" sz="3200" b="0" kern="1200" dirty="0" err="1"/>
            <a:t>Héderváryjeva</a:t>
          </a:r>
          <a:r>
            <a:rPr lang="hr-HR" sz="3200" b="0" kern="1200" dirty="0"/>
            <a:t> odlaska iz Hrvatske? 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0" kern="1200" dirty="0"/>
            <a:t>Kakav je bio odnos vlasti prema tisku i novinarima?</a:t>
          </a:r>
          <a:endParaRPr lang="en-US" sz="4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Navedi glavne </a:t>
          </a:r>
          <a:r>
            <a:rPr lang="hr-HR" sz="3600" b="0" kern="1200"/>
            <a:t>oslonce aposlutističke </a:t>
          </a:r>
          <a:r>
            <a:rPr lang="hr-HR" sz="3600" b="0" kern="1200" dirty="0"/>
            <a:t>vladavine Franje Josipa I.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/>
            <a:t>Koji su razlozi slabe političke aktivnosti hrvatskog seljaštva do početka XX. stoljeća?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Kada je osnovana HPSS i koja je bila glavna zadaća stranke?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osobu. Što znaš </a:t>
          </a:r>
          <a:r>
            <a:rPr lang="hr-HR" sz="3600" b="0" kern="1200"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hr-HR" sz="3600" b="0" kern="120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Što je uzrokovalo slom </a:t>
          </a:r>
          <a:r>
            <a:rPr lang="hr-HR" sz="3600" b="0" kern="1200" dirty="0" err="1"/>
            <a:t>neoapsolutizma</a:t>
          </a:r>
          <a:r>
            <a:rPr lang="hr-HR" sz="3600" b="0" kern="1200" dirty="0"/>
            <a:t>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Koliko</a:t>
          </a:r>
          <a:r>
            <a:rPr lang="hr-HR" sz="36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 je trajao novi apsolutizam?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30690" y="89"/>
          <a:ext cx="3715991" cy="235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43578" y="392333"/>
          <a:ext cx="3715991" cy="2359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dokument na slici. Što znaš o njemu?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578" y="392333"/>
        <a:ext cx="3715991" cy="23596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Što je, prema carevoj naredbi, bio zadatak Hrvatskog sabora 1861. godine?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Što je morao odlučiti Sabor 1861.?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A945F2-13B5-433C-8071-6E7CF9744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CD64D49-B9F0-4633-AF04-72278A9D8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52E0A9B-0673-47CE-A4E8-3EFCB4E6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F4653D7-F099-4A83-81AE-7659D215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1400F89-3858-49A1-8A47-DEF15D2F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337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41C986-00C2-45AE-B623-EBEE5B58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5F82612-4460-4F77-AC97-137BA3EDC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2C1694E-4932-4746-8E9A-8CF8CD3C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9FB4F64-8F35-4E0C-8005-4DE756AC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A1BC9EB-2229-430D-BE47-593DC130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85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D553CA9-670A-4B25-8318-339B25679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CAA4833-FC87-4EE2-8924-8E57D498F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5324E7D-75FA-4594-87F0-02684671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D516FF-E4DA-49CC-9F1A-375E931B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9C44DF6-BCD4-4168-8C06-B2D7541C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660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D2F26E-8C3A-4DF0-8A86-E0C05A5A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6CC9796-EE48-4B56-92AC-259F719A1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ECEFA26-B944-40AA-93F1-032DB648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6F08FD5-0A98-4363-85FA-48A943E8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1A286C6-2D41-480E-9A3A-0FEED9D3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149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7A1C72-129C-4B2F-92A8-FCAA72E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47BC4E0-0758-4541-A371-2C4806A5D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5E4C1ED-3005-4648-BDBC-4B7D80C1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9D8C069-447F-4648-9BAA-C7100327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EFC4424-F240-4734-A44C-419F4507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26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EBA12C-979D-430A-943A-A6AC2D3A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5B5A40-333D-4357-BA71-EDA29388F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2A8A3ED-54D9-476C-8480-ABCF1091F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C40B4A9-34DE-4909-A464-06CE5351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920428D-2EAE-4598-BDC2-EA7F5796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F4E1AC6-F8F7-48E0-9FD2-2BA878B2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3418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827D70-5B7D-4369-B431-A4B1E37B3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355E764-6AED-4404-A9ED-75A876038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51871D3-58E3-4DB0-802C-CEE1FCD9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CA4C7E7-02B8-4AF9-8DC8-4094C43EF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4C9A6C4-A20C-4129-8C3A-044DF2E6F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653C18C7-9BC6-400F-9DF3-8D363DD9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F36A5784-1062-4B2D-B9F7-69E558AE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5ACD4F6-F710-4EF7-9FCC-BAF396B6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33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CF6B97-1AFB-4EF0-B0C0-EC9F4A63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4DCD662-6F7C-4CDA-BC21-429BD049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45EBBD0-B8A4-47DF-937A-F853C182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7B9D3CD-58F0-42F7-9D02-C4ED17DA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5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8F2EC046-48FF-4C11-A4C3-9B127CA8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1714610-BB88-46D1-9484-4B4BCFBA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B911F98-DA68-4E44-B370-A0A951D8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30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E51E0C-2BF8-466D-8138-600B1A39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E5CB93-CD04-4ECD-A552-16E88703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61CE810-61A0-4CE5-81D2-F35C60484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8D26A50-CF5E-4962-86A0-A09D5534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8CCB4AA-6031-4090-A8E4-54A1EF1C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EB46155-3575-4D3C-86C7-2EAF9489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013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0DA151-07DD-44EC-B97A-ACB10AC2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5EB4C90-0AFD-4522-ADF6-840363B2D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7074B17-6F29-408A-AE0E-2EA516B6F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1E9156E-9A9C-47B4-82EA-6FB23E12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F2B21ED-9A42-4FF1-B017-38A9A364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F19824A-0514-4A99-9D78-1DD7832E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581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3348500-8178-41E9-BEA5-61CEF28C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274B5C5-00EB-4455-89B9-3B426949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EA391C8-D39F-4408-886E-F2DFB6CFE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E6D5-2A94-41D3-9D75-0138B97E1813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69F9610-CF6F-4161-962E-89C757B64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9CD12FD-7C6B-4E17-B238-95F0D7547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2BE6-9FFF-4B17-B509-82E2213428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17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3.png"/><Relationship Id="rId9" Type="http://schemas.microsoft.com/office/2007/relationships/diagramDrawing" Target="../diagrams/drawing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3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1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image" Target="../media/image3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3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1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92784"/>
            <a:ext cx="7772400" cy="876055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Novi apsolutizam. Hrvatski sabor 1861. Hrvatsko-ugarska nagodba. Banovanje Ivana Mažuranića. </a:t>
            </a:r>
            <a:r>
              <a:rPr lang="hr-HR" sz="2800" dirty="0"/>
              <a:t>Hrvatska na prijelazu iz XIX. u XX. stoljeće </a:t>
            </a:r>
            <a:endParaRPr lang="hr-HR" sz="2800" dirty="0"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10" name="Slika 9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AA416A96-32AF-4906-B38D-566FA70CF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42" y="2057400"/>
            <a:ext cx="208788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10723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187371" y="2795283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41404" y="287757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881" y="5889776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Sabor je odbio poslati predstavnike u Carevinsko vijeće u Beč, nakon čega je vladar raspustio Sabor.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33460" y="3844031"/>
            <a:ext cx="48472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Potvrđen samo članak 42. koji govori o ravnopravnosti u zajednici s Ugarskom.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058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ED710DC-40B9-45C1-87A6-63788022B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130AEA-B8E9-47E5-BE29-21E9AA738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F8D05E4F-E55F-4FAC-87DD-B65C0DA88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3685943"/>
              </p:ext>
            </p:extLst>
          </p:nvPr>
        </p:nvGraphicFramePr>
        <p:xfrm>
          <a:off x="7785717" y="3124939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8EDCAFC-F802-43D2-B617-EAF9C56777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188"/>
            <a:ext cx="7722501" cy="58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0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43008880-A43C-4ACE-BFC9-B9BF3C0C7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580806" cy="6019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ED710DC-40B9-45C1-87A6-63788022B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130AEA-B8E9-47E5-BE29-21E9AA738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F8D05E4F-E55F-4FAC-87DD-B65C0DA888E2}"/>
              </a:ext>
            </a:extLst>
          </p:cNvPr>
          <p:cNvGraphicFramePr>
            <a:graphicFrameLocks/>
          </p:cNvGraphicFramePr>
          <p:nvPr/>
        </p:nvGraphicFramePr>
        <p:xfrm>
          <a:off x="7785717" y="3124939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5513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637982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02782" y="294620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517948" y="291308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594" y="5865062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1868. godine.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3200" dirty="0"/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33460" y="3844031"/>
            <a:ext cx="48472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Potvrđen je poseban položaj (autonomija) Hrvatske unutar ugarskog dijela Monarhije.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271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A9DE18-0A4A-4EEC-AD8E-0EBDD45E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75CAEC-444E-4B31-9CA3-1CC08F2C4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CCA00325-800A-4D12-AC72-7689BE6C6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9019038"/>
              </p:ext>
            </p:extLst>
          </p:nvPr>
        </p:nvGraphicFramePr>
        <p:xfrm>
          <a:off x="1" y="-1"/>
          <a:ext cx="7714694" cy="569819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898208">
                  <a:extLst>
                    <a:ext uri="{9D8B030D-6E8A-4147-A177-3AD203B41FA5}">
                      <a16:colId xmlns:a16="http://schemas.microsoft.com/office/drawing/2014/main" xmlns="" val="4202675996"/>
                    </a:ext>
                  </a:extLst>
                </a:gridCol>
                <a:gridCol w="3816486">
                  <a:extLst>
                    <a:ext uri="{9D8B030D-6E8A-4147-A177-3AD203B41FA5}">
                      <a16:colId xmlns:a16="http://schemas.microsoft.com/office/drawing/2014/main" xmlns="" val="1028074103"/>
                    </a:ext>
                  </a:extLst>
                </a:gridCol>
              </a:tblGrid>
              <a:tr h="799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HRVATSKO-UGARSKA NAGODBA</a:t>
                      </a:r>
                      <a:endParaRPr lang="hr-HR" sz="16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7990343"/>
                  </a:ext>
                </a:extLst>
              </a:tr>
              <a:tr h="75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ZA HRVATSKU POZITIVNE ODREDBE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 </a:t>
                      </a:r>
                      <a:r>
                        <a:rPr lang="hr-HR" sz="1800" b="1" dirty="0">
                          <a:effectLst/>
                        </a:rPr>
                        <a:t>ZA HRVATSKU LOŠE ODREDBE</a:t>
                      </a:r>
                      <a:endParaRPr lang="hr-HR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8449755"/>
                  </a:ext>
                </a:extLst>
              </a:tr>
              <a:tr h="4144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933852"/>
                  </a:ext>
                </a:extLst>
              </a:tr>
            </a:tbl>
          </a:graphicData>
        </a:graphic>
      </p:graphicFrame>
      <p:graphicFrame>
        <p:nvGraphicFramePr>
          <p:cNvPr id="10" name="Rezervirano mjesto sadržaja 2">
            <a:extLst>
              <a:ext uri="{FF2B5EF4-FFF2-40B4-BE49-F238E27FC236}">
                <a16:creationId xmlns:a16="http://schemas.microsoft.com/office/drawing/2014/main" xmlns="" id="{B8EA406A-1ED1-4DE1-8F92-06A5836B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7643260"/>
              </p:ext>
            </p:extLst>
          </p:nvPr>
        </p:nvGraphicFramePr>
        <p:xfrm>
          <a:off x="8096436" y="3124941"/>
          <a:ext cx="3879542" cy="275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132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ED710DC-40B9-45C1-87A6-63788022B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130AEA-B8E9-47E5-BE29-21E9AA738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F8D05E4F-E55F-4FAC-87DD-B65C0DA88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2697711"/>
              </p:ext>
            </p:extLst>
          </p:nvPr>
        </p:nvGraphicFramePr>
        <p:xfrm>
          <a:off x="5752730" y="2112885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16477D0-6544-4245-A965-7FCE14F7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85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7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/>
        </p:nvGraphicFramePr>
        <p:xfrm>
          <a:off x="5974672" y="2104007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FE7EA68-AF5C-4B81-B367-46919537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945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8055880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02782" y="294620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517948" y="291308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65062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Jer je bio neplemićkog podrijetla.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3200" dirty="0"/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33460" y="3844031"/>
            <a:ext cx="484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Sudstvo je odvojio od uprave, </a:t>
            </a:r>
            <a:r>
              <a:rPr lang="pl-PL" sz="2400" dirty="0">
                <a:solidFill>
                  <a:schemeClr val="bg1"/>
                </a:solidFill>
              </a:rPr>
              <a:t>ban i njegov zamjenik postali su odgovorni Hrvatskom saboru</a:t>
            </a:r>
            <a:r>
              <a:rPr lang="hr-HR" sz="2400" i="0" dirty="0">
                <a:solidFill>
                  <a:schemeClr val="bg1"/>
                </a:solidFill>
              </a:rPr>
              <a:t>, regulirana je sloboda tiska i javnog okupljanja.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1988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84992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02782" y="294620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517948" y="291308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307" y="5881538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0" dirty="0">
                <a:solidFill>
                  <a:schemeClr val="bg1"/>
                </a:solidFill>
              </a:rPr>
              <a:t>Država je preuzela vrhovni nadzor nad odgojem i obrazovanjem – do tada je školstvo bilo pod nadzorom Crkve, </a:t>
            </a:r>
            <a:r>
              <a:rPr lang="hr-HR" sz="2000" dirty="0">
                <a:solidFill>
                  <a:schemeClr val="bg1"/>
                </a:solidFill>
              </a:rPr>
              <a:t>n</a:t>
            </a:r>
            <a:r>
              <a:rPr lang="hr-HR" sz="2000" i="0" dirty="0">
                <a:solidFill>
                  <a:schemeClr val="bg1"/>
                </a:solidFill>
              </a:rPr>
              <a:t>ovim zakonom ustanovljeni školski odbori, </a:t>
            </a:r>
            <a:r>
              <a:rPr lang="hr-HR" sz="2000" dirty="0">
                <a:solidFill>
                  <a:schemeClr val="bg1"/>
                </a:solidFill>
              </a:rPr>
              <a:t>uvedeno obavezno četverogodišnje školovanje, 1874. godine osnovano je Sveučilište u Zagrebu s tri fakulteta.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33460" y="3844031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Mažuranić je 1880. godine sam odstupio s mjesta bana jer nije ispunjen njegov zahtjev da se Vojna krajina ujedini s Hrvatskom i Slavonijom.</a:t>
            </a:r>
            <a:endParaRPr lang="en-US" sz="2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505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/>
        </p:nvGraphicFramePr>
        <p:xfrm>
          <a:off x="5974672" y="2104007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" name="Slika 2" descr="Slika na kojoj se prikazuje osoba, muškarac, stajanje, držanje&#10;&#10;Opis je automatski generiran">
            <a:extLst>
              <a:ext uri="{FF2B5EF4-FFF2-40B4-BE49-F238E27FC236}">
                <a16:creationId xmlns:a16="http://schemas.microsoft.com/office/drawing/2014/main" xmlns="" id="{FA606971-BDAD-445E-8E65-ABD8191140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30035" cy="6859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26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461403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40349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Po Alexanderu Bachu, ministru unutarnjih poslova Habsburške Monarhije. </a:t>
            </a:r>
            <a:endParaRPr lang="hr-HR" sz="20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Bachovi husari. Služili su se njemačkim jezikom.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013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A9DE18-0A4A-4EEC-AD8E-0EBDD45E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75CAEC-444E-4B31-9CA3-1CC08F2C4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10" name="Rezervirano mjesto sadržaja 2">
            <a:extLst>
              <a:ext uri="{FF2B5EF4-FFF2-40B4-BE49-F238E27FC236}">
                <a16:creationId xmlns:a16="http://schemas.microsoft.com/office/drawing/2014/main" xmlns="" id="{B8EA406A-1ED1-4DE1-8F92-06A5836B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9324244"/>
              </p:ext>
            </p:extLst>
          </p:nvPr>
        </p:nvGraphicFramePr>
        <p:xfrm>
          <a:off x="8096436" y="3124941"/>
          <a:ext cx="3879542" cy="275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xmlns="" id="{82D94143-82D9-4B14-8E11-E598AA155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8770097"/>
              </p:ext>
            </p:extLst>
          </p:nvPr>
        </p:nvGraphicFramePr>
        <p:xfrm>
          <a:off x="0" y="0"/>
          <a:ext cx="7883372" cy="544201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41686">
                  <a:extLst>
                    <a:ext uri="{9D8B030D-6E8A-4147-A177-3AD203B41FA5}">
                      <a16:colId xmlns:a16="http://schemas.microsoft.com/office/drawing/2014/main" xmlns="" val="3127415760"/>
                    </a:ext>
                  </a:extLst>
                </a:gridCol>
                <a:gridCol w="3941686">
                  <a:extLst>
                    <a:ext uri="{9D8B030D-6E8A-4147-A177-3AD203B41FA5}">
                      <a16:colId xmlns:a16="http://schemas.microsoft.com/office/drawing/2014/main" xmlns="" val="3589906043"/>
                    </a:ext>
                  </a:extLst>
                </a:gridCol>
              </a:tblGrid>
              <a:tr h="73818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OBILJEŽJA BANOVANJA KHUEN-HEDERVARYJA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489063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DOBRO</a:t>
                      </a:r>
                      <a:endParaRPr lang="hr-H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LOŠE</a:t>
                      </a:r>
                      <a:endParaRPr lang="hr-H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291107"/>
                  </a:ext>
                </a:extLst>
              </a:tr>
              <a:tr h="423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855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43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6751591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02782" y="294620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517948" y="291308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0" dirty="0">
                <a:solidFill>
                  <a:schemeClr val="bg1"/>
                </a:solidFill>
              </a:rPr>
              <a:t>Isidor Kršnjavi, </a:t>
            </a:r>
            <a:r>
              <a:rPr lang="hr-HR" sz="3200" dirty="0">
                <a:solidFill>
                  <a:schemeClr val="bg1"/>
                </a:solidFill>
              </a:rPr>
              <a:t>predstojnik Odjela za bogoštovlje i nastavu u Hrvatskoj vladi.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33460" y="3844031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b="0" dirty="0">
                <a:solidFill>
                  <a:schemeClr val="bg1"/>
                </a:solidFill>
              </a:rPr>
              <a:t>Nezadovoljstvo</a:t>
            </a:r>
            <a:r>
              <a:rPr lang="hr-HR" sz="2400" b="1" dirty="0">
                <a:solidFill>
                  <a:schemeClr val="bg1"/>
                </a:solidFill>
              </a:rPr>
              <a:t> </a:t>
            </a:r>
            <a:r>
              <a:rPr lang="hr-HR" sz="2400" dirty="0">
                <a:solidFill>
                  <a:schemeClr val="bg1"/>
                </a:solidFill>
              </a:rPr>
              <a:t>Khuen-</a:t>
            </a:r>
            <a:r>
              <a:rPr lang="hr-HR" sz="2400" dirty="0" err="1">
                <a:solidFill>
                  <a:schemeClr val="bg1"/>
                </a:solidFill>
              </a:rPr>
              <a:t>Héderváryjevim</a:t>
            </a:r>
            <a:r>
              <a:rPr lang="hr-HR" sz="2400" dirty="0">
                <a:solidFill>
                  <a:schemeClr val="bg1"/>
                </a:solidFill>
              </a:rPr>
              <a:t> banovanjem, sve češći prosvjedi. 1903. godine vladar ga je povukao s banskog položaja.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945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844154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02782" y="294620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517948" y="291308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Vrlo malo seljaka imalo je pravo glasa, neobrazovanost.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33460" y="3844031"/>
            <a:ext cx="48472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0" dirty="0">
                <a:solidFill>
                  <a:schemeClr val="bg1"/>
                </a:solidFill>
              </a:rPr>
              <a:t>1904. godine, </a:t>
            </a:r>
            <a:r>
              <a:rPr lang="hr-HR" sz="3200" dirty="0">
                <a:solidFill>
                  <a:schemeClr val="bg1"/>
                </a:solidFill>
              </a:rPr>
              <a:t>borba za opće pravo glasa, opismenjavanje i obrazovanje seljaštva.</a:t>
            </a:r>
          </a:p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30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/>
        </p:nvGraphicFramePr>
        <p:xfrm>
          <a:off x="5974672" y="2104007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Slika 5" descr="Slika na kojoj se prikazuje muškarac, osoba, kravata, odjeća&#10;&#10;Opis je automatski generiran">
            <a:extLst>
              <a:ext uri="{FF2B5EF4-FFF2-40B4-BE49-F238E27FC236}">
                <a16:creationId xmlns:a16="http://schemas.microsoft.com/office/drawing/2014/main" xmlns="" id="{34261E81-41C8-44BE-A76E-EF485E3F9A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70516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91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92344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308" y="584858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Vlast je nadzirala tisak, uvedena je cenzura.</a:t>
            </a: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Upravni aparat </a:t>
            </a:r>
            <a:r>
              <a:rPr lang="hr-H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činovništvo</a:t>
            </a: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policija i vojska.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7850480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308" y="5906252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Porazi u ratovima protiv Pijemonta i Francuske, državna blagajna bila je prazna, ratni porezi pojačali otpor apsolutizmu.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hr-HR" sz="36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To je razdoblje od 1851.-1860. godine.</a:t>
            </a: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543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6107125"/>
              </p:ext>
            </p:extLst>
          </p:nvPr>
        </p:nvGraphicFramePr>
        <p:xfrm>
          <a:off x="7732451" y="3053918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8B284B3-279D-4424-8E9C-D6B910AC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76040" cy="5690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5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5656105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187371" y="3123756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41404" y="287757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594" y="5873301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Izbor predstavnika u zajedničko Carevinsko vijeće.</a:t>
            </a:r>
            <a:endParaRPr lang="en-US" sz="32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33460" y="3844031"/>
            <a:ext cx="48472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Sabor je morao odlučiti </a:t>
            </a:r>
            <a:r>
              <a:rPr lang="hr-HR" sz="2800" i="0" dirty="0">
                <a:solidFill>
                  <a:schemeClr val="bg1"/>
                </a:solidFill>
              </a:rPr>
              <a:t>u kakvim bi odnosima Hrvatska u budućnosti trebala biti s Ugarskom, odnosno Austrijom.</a:t>
            </a:r>
            <a:endParaRPr lang="en-US" sz="28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082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8453977"/>
              </p:ext>
            </p:extLst>
          </p:nvPr>
        </p:nvGraphicFramePr>
        <p:xfrm>
          <a:off x="7883371" y="3906175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xmlns="" id="{BBADF8D4-4E09-4064-95E2-7D78DAFBF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522321"/>
              </p:ext>
            </p:extLst>
          </p:nvPr>
        </p:nvGraphicFramePr>
        <p:xfrm>
          <a:off x="-1" y="0"/>
          <a:ext cx="7767962" cy="521145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883981">
                  <a:extLst>
                    <a:ext uri="{9D8B030D-6E8A-4147-A177-3AD203B41FA5}">
                      <a16:colId xmlns:a16="http://schemas.microsoft.com/office/drawing/2014/main" xmlns="" val="1225474909"/>
                    </a:ext>
                  </a:extLst>
                </a:gridCol>
                <a:gridCol w="3883981">
                  <a:extLst>
                    <a:ext uri="{9D8B030D-6E8A-4147-A177-3AD203B41FA5}">
                      <a16:colId xmlns:a16="http://schemas.microsoft.com/office/drawing/2014/main" xmlns="" val="3151615249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STRANKA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STAJALIŠTE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78297"/>
                  </a:ext>
                </a:extLst>
              </a:tr>
              <a:tr h="1524086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5898541"/>
                  </a:ext>
                </a:extLst>
              </a:tr>
              <a:tr h="1524086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156962"/>
                  </a:ext>
                </a:extLst>
              </a:tr>
              <a:tr h="1524086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760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88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3213513"/>
              </p:ext>
            </p:extLst>
          </p:nvPr>
        </p:nvGraphicFramePr>
        <p:xfrm>
          <a:off x="5770486" y="2334827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0E639B2-23E4-41A1-B06B-E66F2089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62450" cy="664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6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8772675"/>
              </p:ext>
            </p:extLst>
          </p:nvPr>
        </p:nvGraphicFramePr>
        <p:xfrm>
          <a:off x="5974672" y="2104007"/>
          <a:ext cx="4190260" cy="27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09AE534-00A8-4E02-A0F4-941C3CEA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35091" cy="626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3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623</Words>
  <Application>Microsoft Office PowerPoint</Application>
  <PresentationFormat>Custom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26</cp:revision>
  <dcterms:created xsi:type="dcterms:W3CDTF">2020-07-28T06:42:44Z</dcterms:created>
  <dcterms:modified xsi:type="dcterms:W3CDTF">2020-07-28T11:51:19Z</dcterms:modified>
</cp:coreProperties>
</file>